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7" r:id="rId2"/>
    <p:sldId id="258" r:id="rId3"/>
    <p:sldId id="329" r:id="rId4"/>
    <p:sldId id="259" r:id="rId5"/>
    <p:sldId id="262" r:id="rId6"/>
    <p:sldId id="330" r:id="rId7"/>
    <p:sldId id="267" r:id="rId8"/>
    <p:sldId id="331" r:id="rId9"/>
    <p:sldId id="309" r:id="rId10"/>
    <p:sldId id="332" r:id="rId11"/>
    <p:sldId id="310" r:id="rId12"/>
    <p:sldId id="333" r:id="rId13"/>
    <p:sldId id="311" r:id="rId14"/>
    <p:sldId id="312" r:id="rId15"/>
    <p:sldId id="334" r:id="rId16"/>
    <p:sldId id="313" r:id="rId17"/>
    <p:sldId id="335" r:id="rId18"/>
    <p:sldId id="314" r:id="rId19"/>
    <p:sldId id="336" r:id="rId20"/>
    <p:sldId id="315" r:id="rId21"/>
    <p:sldId id="337" r:id="rId22"/>
    <p:sldId id="316" r:id="rId23"/>
    <p:sldId id="338" r:id="rId24"/>
    <p:sldId id="317" r:id="rId25"/>
    <p:sldId id="318" r:id="rId26"/>
    <p:sldId id="339" r:id="rId27"/>
    <p:sldId id="319" r:id="rId28"/>
    <p:sldId id="340" r:id="rId29"/>
    <p:sldId id="320" r:id="rId30"/>
    <p:sldId id="341" r:id="rId31"/>
    <p:sldId id="321" r:id="rId32"/>
    <p:sldId id="342" r:id="rId33"/>
    <p:sldId id="322" r:id="rId34"/>
    <p:sldId id="343" r:id="rId35"/>
    <p:sldId id="323" r:id="rId36"/>
    <p:sldId id="324" r:id="rId37"/>
    <p:sldId id="344" r:id="rId38"/>
    <p:sldId id="325" r:id="rId39"/>
    <p:sldId id="345" r:id="rId40"/>
    <p:sldId id="326" r:id="rId41"/>
    <p:sldId id="346" r:id="rId42"/>
    <p:sldId id="327" r:id="rId43"/>
    <p:sldId id="347" r:id="rId44"/>
    <p:sldId id="328" r:id="rId45"/>
    <p:sldId id="348"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56"/>
    <p:restoredTop sz="94703"/>
  </p:normalViewPr>
  <p:slideViewPr>
    <p:cSldViewPr>
      <p:cViewPr varScale="1">
        <p:scale>
          <a:sx n="101" d="100"/>
          <a:sy n="101" d="100"/>
        </p:scale>
        <p:origin x="1856" y="20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108C33-1271-9344-973A-2C1583F6AF7C}" type="datetimeFigureOut">
              <a:rPr lang="en-US" smtClean="0"/>
              <a:t>3/27/23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2FBB96-A583-2D49-A57C-B5B97BBE8B3B}" type="slidenum">
              <a:rPr lang="en-US" smtClean="0"/>
              <a:t>‹#›</a:t>
            </a:fld>
            <a:endParaRPr lang="en-US"/>
          </a:p>
        </p:txBody>
      </p:sp>
    </p:spTree>
    <p:extLst>
      <p:ext uri="{BB962C8B-B14F-4D97-AF65-F5344CB8AC3E}">
        <p14:creationId xmlns:p14="http://schemas.microsoft.com/office/powerpoint/2010/main" val="2114807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lvl1pPr>
              <a:defRPr>
                <a:latin typeface="Papyrus" pitchFamily="66" charset="0"/>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Century Gothic"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384957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4434E9-5876-4790-B245-0DF1B83CBF20}" type="datetimeFigureOut">
              <a:rPr lang="en-US" smtClean="0"/>
              <a:t>3/27/23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2879BC-9CCF-400B-8E91-B9DAE676D864}" type="slidenum">
              <a:rPr lang="en-US" smtClean="0"/>
              <a:t>‹#›</a:t>
            </a:fld>
            <a:endParaRPr lang="en-US"/>
          </a:p>
        </p:txBody>
      </p:sp>
    </p:spTree>
    <p:extLst>
      <p:ext uri="{BB962C8B-B14F-4D97-AF65-F5344CB8AC3E}">
        <p14:creationId xmlns:p14="http://schemas.microsoft.com/office/powerpoint/2010/main" val="129394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4434E9-5876-4790-B245-0DF1B83CBF20}" type="datetimeFigureOut">
              <a:rPr lang="en-US" smtClean="0"/>
              <a:t>3/27/23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2879BC-9CCF-400B-8E91-B9DAE676D864}" type="slidenum">
              <a:rPr lang="en-US" smtClean="0"/>
              <a:t>‹#›</a:t>
            </a:fld>
            <a:endParaRPr lang="en-US"/>
          </a:p>
        </p:txBody>
      </p:sp>
    </p:spTree>
    <p:extLst>
      <p:ext uri="{BB962C8B-B14F-4D97-AF65-F5344CB8AC3E}">
        <p14:creationId xmlns:p14="http://schemas.microsoft.com/office/powerpoint/2010/main" val="579002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05400" y="6172200"/>
            <a:ext cx="3733800" cy="487362"/>
          </a:xfrm>
        </p:spPr>
        <p:txBody>
          <a:bodyPr>
            <a:normAutofit/>
          </a:bodyPr>
          <a:lstStyle>
            <a:lvl1pPr>
              <a:defRPr sz="1800">
                <a:latin typeface="Century Gothic" pitchFamily="34" charset="0"/>
              </a:defRPr>
            </a:lvl1pPr>
          </a:lstStyle>
          <a:p>
            <a:r>
              <a:rPr lang="en-US" dirty="0"/>
              <a:t>Click to edit Master title style</a:t>
            </a:r>
          </a:p>
        </p:txBody>
      </p:sp>
      <p:sp>
        <p:nvSpPr>
          <p:cNvPr id="3" name="Content Placeholder 2"/>
          <p:cNvSpPr>
            <a:spLocks noGrp="1"/>
          </p:cNvSpPr>
          <p:nvPr>
            <p:ph idx="1"/>
          </p:nvPr>
        </p:nvSpPr>
        <p:spPr/>
        <p:txBody>
          <a:bodyPr/>
          <a:lstStyle/>
          <a:p>
            <a:pPr lvl="0"/>
            <a:endParaRPr lang="en-US" dirty="0"/>
          </a:p>
        </p:txBody>
      </p:sp>
    </p:spTree>
    <p:extLst>
      <p:ext uri="{BB962C8B-B14F-4D97-AF65-F5344CB8AC3E}">
        <p14:creationId xmlns:p14="http://schemas.microsoft.com/office/powerpoint/2010/main" val="2432155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434E9-5876-4790-B245-0DF1B83CBF20}" type="datetimeFigureOut">
              <a:rPr lang="en-US" smtClean="0"/>
              <a:t>3/27/23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2879BC-9CCF-400B-8E91-B9DAE676D864}" type="slidenum">
              <a:rPr lang="en-US" smtClean="0"/>
              <a:t>‹#›</a:t>
            </a:fld>
            <a:endParaRPr lang="en-US"/>
          </a:p>
        </p:txBody>
      </p:sp>
    </p:spTree>
    <p:extLst>
      <p:ext uri="{BB962C8B-B14F-4D97-AF65-F5344CB8AC3E}">
        <p14:creationId xmlns:p14="http://schemas.microsoft.com/office/powerpoint/2010/main" val="4177969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24434E9-5876-4790-B245-0DF1B83CBF20}" type="datetimeFigureOut">
              <a:rPr lang="en-US" smtClean="0"/>
              <a:t>3/27/23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2879BC-9CCF-400B-8E91-B9DAE676D864}" type="slidenum">
              <a:rPr lang="en-US" smtClean="0"/>
              <a:t>‹#›</a:t>
            </a:fld>
            <a:endParaRPr lang="en-US"/>
          </a:p>
        </p:txBody>
      </p:sp>
    </p:spTree>
    <p:extLst>
      <p:ext uri="{BB962C8B-B14F-4D97-AF65-F5344CB8AC3E}">
        <p14:creationId xmlns:p14="http://schemas.microsoft.com/office/powerpoint/2010/main" val="3748598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24434E9-5876-4790-B245-0DF1B83CBF20}" type="datetimeFigureOut">
              <a:rPr lang="en-US" smtClean="0"/>
              <a:t>3/27/23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2879BC-9CCF-400B-8E91-B9DAE676D864}" type="slidenum">
              <a:rPr lang="en-US" smtClean="0"/>
              <a:t>‹#›</a:t>
            </a:fld>
            <a:endParaRPr lang="en-US"/>
          </a:p>
        </p:txBody>
      </p:sp>
    </p:spTree>
    <p:extLst>
      <p:ext uri="{BB962C8B-B14F-4D97-AF65-F5344CB8AC3E}">
        <p14:creationId xmlns:p14="http://schemas.microsoft.com/office/powerpoint/2010/main" val="2766052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24434E9-5876-4790-B245-0DF1B83CBF20}" type="datetimeFigureOut">
              <a:rPr lang="en-US" smtClean="0"/>
              <a:t>3/27/23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2879BC-9CCF-400B-8E91-B9DAE676D864}" type="slidenum">
              <a:rPr lang="en-US" smtClean="0"/>
              <a:t>‹#›</a:t>
            </a:fld>
            <a:endParaRPr lang="en-US"/>
          </a:p>
        </p:txBody>
      </p:sp>
    </p:spTree>
    <p:extLst>
      <p:ext uri="{BB962C8B-B14F-4D97-AF65-F5344CB8AC3E}">
        <p14:creationId xmlns:p14="http://schemas.microsoft.com/office/powerpoint/2010/main" val="1608736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4434E9-5876-4790-B245-0DF1B83CBF20}" type="datetimeFigureOut">
              <a:rPr lang="en-US" smtClean="0"/>
              <a:t>3/27/23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2879BC-9CCF-400B-8E91-B9DAE676D864}" type="slidenum">
              <a:rPr lang="en-US" smtClean="0"/>
              <a:t>‹#›</a:t>
            </a:fld>
            <a:endParaRPr lang="en-US"/>
          </a:p>
        </p:txBody>
      </p:sp>
    </p:spTree>
    <p:extLst>
      <p:ext uri="{BB962C8B-B14F-4D97-AF65-F5344CB8AC3E}">
        <p14:creationId xmlns:p14="http://schemas.microsoft.com/office/powerpoint/2010/main" val="617132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24434E9-5876-4790-B245-0DF1B83CBF20}" type="datetimeFigureOut">
              <a:rPr lang="en-US" smtClean="0"/>
              <a:t>3/27/23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2879BC-9CCF-400B-8E91-B9DAE676D864}" type="slidenum">
              <a:rPr lang="en-US" smtClean="0"/>
              <a:t>‹#›</a:t>
            </a:fld>
            <a:endParaRPr lang="en-US"/>
          </a:p>
        </p:txBody>
      </p:sp>
    </p:spTree>
    <p:extLst>
      <p:ext uri="{BB962C8B-B14F-4D97-AF65-F5344CB8AC3E}">
        <p14:creationId xmlns:p14="http://schemas.microsoft.com/office/powerpoint/2010/main" val="634350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24434E9-5876-4790-B245-0DF1B83CBF20}" type="datetimeFigureOut">
              <a:rPr lang="en-US" smtClean="0"/>
              <a:t>3/27/23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2879BC-9CCF-400B-8E91-B9DAE676D864}" type="slidenum">
              <a:rPr lang="en-US" smtClean="0"/>
              <a:t>‹#›</a:t>
            </a:fld>
            <a:endParaRPr lang="en-US"/>
          </a:p>
        </p:txBody>
      </p:sp>
    </p:spTree>
    <p:extLst>
      <p:ext uri="{BB962C8B-B14F-4D97-AF65-F5344CB8AC3E}">
        <p14:creationId xmlns:p14="http://schemas.microsoft.com/office/powerpoint/2010/main" val="2935343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4434E9-5876-4790-B245-0DF1B83CBF20}" type="datetimeFigureOut">
              <a:rPr lang="en-US" smtClean="0"/>
              <a:t>3/27/23</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2879BC-9CCF-400B-8E91-B9DAE676D864}" type="slidenum">
              <a:rPr lang="en-US" smtClean="0"/>
              <a:t>‹#›</a:t>
            </a:fld>
            <a:endParaRPr lang="en-US"/>
          </a:p>
        </p:txBody>
      </p:sp>
    </p:spTree>
    <p:extLst>
      <p:ext uri="{BB962C8B-B14F-4D97-AF65-F5344CB8AC3E}">
        <p14:creationId xmlns:p14="http://schemas.microsoft.com/office/powerpoint/2010/main" val="18098204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4525963"/>
          </a:xfrm>
        </p:spPr>
        <p:txBody>
          <a:bodyPr>
            <a:normAutofit/>
          </a:bodyPr>
          <a:lstStyle/>
          <a:p>
            <a:pPr marL="0" indent="0" algn="ctr">
              <a:buNone/>
            </a:pPr>
            <a:r>
              <a:rPr lang="en-US" sz="4000" dirty="0">
                <a:latin typeface="Cuneiforme" pitchFamily="82" charset="0"/>
                <a:cs typeface="Cuneiforme" pitchFamily="82" charset="0"/>
              </a:rPr>
              <a:t>Dig Site:  Ancient Mesopotamia</a:t>
            </a:r>
          </a:p>
        </p:txBody>
      </p:sp>
      <p:grpSp>
        <p:nvGrpSpPr>
          <p:cNvPr id="7" name="Group 6"/>
          <p:cNvGrpSpPr/>
          <p:nvPr/>
        </p:nvGrpSpPr>
        <p:grpSpPr>
          <a:xfrm>
            <a:off x="533400" y="990600"/>
            <a:ext cx="8221905" cy="5410200"/>
            <a:chOff x="533400" y="1219200"/>
            <a:chExt cx="8221905" cy="5410200"/>
          </a:xfrm>
        </p:grpSpPr>
        <p:pic>
          <p:nvPicPr>
            <p:cNvPr id="5"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143" t="7858" r="1615" b="4727"/>
            <a:stretch/>
          </p:blipFill>
          <p:spPr bwMode="auto">
            <a:xfrm>
              <a:off x="533400" y="1219200"/>
              <a:ext cx="8221905"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5156" t="29016" r="48021" b="45996"/>
            <a:stretch/>
          </p:blipFill>
          <p:spPr bwMode="auto">
            <a:xfrm>
              <a:off x="3409245" y="2528710"/>
              <a:ext cx="1422400" cy="1546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409245" y="2528710"/>
              <a:ext cx="1422400" cy="1546579"/>
            </a:xfrm>
            <a:prstGeom prst="rect">
              <a:avLst/>
            </a:prstGeom>
            <a:noFill/>
            <a:ln w="412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639718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228600"/>
            <a:ext cx="8229600" cy="6324600"/>
          </a:xfrm>
        </p:spPr>
        <p:txBody>
          <a:bodyPr>
            <a:normAutofit/>
          </a:bodyPr>
          <a:lstStyle/>
          <a:p>
            <a:pPr marL="0" indent="0" algn="ctr">
              <a:buNone/>
            </a:pPr>
            <a:r>
              <a:rPr lang="en-US" sz="2800" b="1" u="sng" dirty="0">
                <a:latin typeface="Century Gothic" pitchFamily="34" charset="0"/>
              </a:rPr>
              <a:t>Artefact 4 - Cyrus Charter of Human Rights Cylinder Seal</a:t>
            </a:r>
          </a:p>
          <a:p>
            <a:pPr marL="0" indent="0" algn="ctr">
              <a:buNone/>
            </a:pPr>
            <a:endParaRPr lang="en-US" sz="2800" b="1" u="sng" dirty="0">
              <a:latin typeface="Century Gothic" pitchFamily="34" charset="0"/>
            </a:endParaRPr>
          </a:p>
          <a:p>
            <a:r>
              <a:rPr lang="en-US" sz="2500" dirty="0">
                <a:latin typeface="Century Gothic" pitchFamily="34" charset="0"/>
              </a:rPr>
              <a:t>A cylinder seal was a cylinder engraved with letters, used in ancient times to roll an impression onto a wet clay tablet.  They were used as tool to make multiple impressions of clay documents. </a:t>
            </a:r>
          </a:p>
          <a:p>
            <a:r>
              <a:rPr lang="en-US" sz="2500" dirty="0">
                <a:latin typeface="Century Gothic" pitchFamily="34" charset="0"/>
              </a:rPr>
              <a:t>This cylinder describes how Cyrus the Great conquered the old city of Babylon and how his mighty army in peacefully entered the city.</a:t>
            </a:r>
          </a:p>
          <a:p>
            <a:r>
              <a:rPr lang="en-US" sz="2500" dirty="0">
                <a:latin typeface="Century Gothic" pitchFamily="34" charset="0"/>
              </a:rPr>
              <a:t>Passages in the text of cylinder have been interpreted as expressing Cyrus’ respect for humanity, and as promoting a form of religious tolerance and freedom. </a:t>
            </a:r>
          </a:p>
        </p:txBody>
      </p:sp>
    </p:spTree>
    <p:extLst>
      <p:ext uri="{BB962C8B-B14F-4D97-AF65-F5344CB8AC3E}">
        <p14:creationId xmlns:p14="http://schemas.microsoft.com/office/powerpoint/2010/main" val="859088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Artefact 5 - Mesopotamia</a:t>
            </a:r>
          </a:p>
        </p:txBody>
      </p:sp>
      <p:sp>
        <p:nvSpPr>
          <p:cNvPr id="3" name="Content Placeholder 2"/>
          <p:cNvSpPr>
            <a:spLocks noGrp="1"/>
          </p:cNvSpPr>
          <p:nvPr>
            <p:ph idx="1"/>
          </p:nvPr>
        </p:nvSpPr>
        <p:spPr/>
        <p:txBody>
          <a:bodyPr/>
          <a:lstStyle/>
          <a:p>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1829971" y="-610186"/>
            <a:ext cx="5486398" cy="8078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1263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1"/>
            <a:ext cx="8229600" cy="5516564"/>
          </a:xfrm>
        </p:spPr>
        <p:txBody>
          <a:bodyPr/>
          <a:lstStyle/>
          <a:p>
            <a:pPr marL="0" indent="0" algn="ctr">
              <a:buNone/>
            </a:pPr>
            <a:r>
              <a:rPr lang="en-US" b="1" u="sng" dirty="0">
                <a:latin typeface="Century Gothic" pitchFamily="34" charset="0"/>
              </a:rPr>
              <a:t>Artefact 5 - Israeli Oil Lamp</a:t>
            </a:r>
          </a:p>
          <a:p>
            <a:r>
              <a:rPr lang="en-US" dirty="0">
                <a:latin typeface="Century Gothic" pitchFamily="34" charset="0"/>
              </a:rPr>
              <a:t>In ancient Judaea, tiny oil lamps like this one lit the homes of the common folk. Each home might have dozens of these lamps to provide light for the family who lived there. After lying buried in the soil for 2000 years, this lamp still works and can be lit by filling it with flammable oil and a wick.  </a:t>
            </a:r>
          </a:p>
          <a:p>
            <a:endParaRPr lang="en-US" dirty="0"/>
          </a:p>
        </p:txBody>
      </p:sp>
    </p:spTree>
    <p:extLst>
      <p:ext uri="{BB962C8B-B14F-4D97-AF65-F5344CB8AC3E}">
        <p14:creationId xmlns:p14="http://schemas.microsoft.com/office/powerpoint/2010/main" val="1160129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52400"/>
            <a:ext cx="8229600" cy="5715000"/>
          </a:xfrm>
        </p:spPr>
        <p:txBody>
          <a:bodyPr>
            <a:normAutofit/>
          </a:bodyPr>
          <a:lstStyle/>
          <a:p>
            <a:pPr marL="0" indent="0">
              <a:buNone/>
            </a:pPr>
            <a:r>
              <a:rPr lang="en-US" sz="6600" dirty="0">
                <a:latin typeface="Samarkan" pitchFamily="34" charset="0"/>
              </a:rPr>
              <a:t>Dig Site:  Ancient India</a:t>
            </a:r>
          </a:p>
        </p:txBody>
      </p:sp>
      <p:sp>
        <p:nvSpPr>
          <p:cNvPr id="7" name="Oval 6"/>
          <p:cNvSpPr/>
          <p:nvPr/>
        </p:nvSpPr>
        <p:spPr>
          <a:xfrm>
            <a:off x="4686300" y="2743200"/>
            <a:ext cx="1485900" cy="1447800"/>
          </a:xfrm>
          <a:prstGeom prst="ellipse">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395111" y="1143000"/>
            <a:ext cx="8221905" cy="5410200"/>
            <a:chOff x="381000" y="1295400"/>
            <a:chExt cx="8221905" cy="5410200"/>
          </a:xfrm>
        </p:grpSpPr>
        <p:pic>
          <p:nvPicPr>
            <p:cNvPr id="10"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143" t="7858" r="1615" b="4727"/>
            <a:stretch/>
          </p:blipFill>
          <p:spPr bwMode="auto">
            <a:xfrm>
              <a:off x="381000" y="1295400"/>
              <a:ext cx="8221905"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9893" t="31798" r="32533" b="39748"/>
            <a:stretch/>
          </p:blipFill>
          <p:spPr bwMode="auto">
            <a:xfrm>
              <a:off x="4686297" y="2768600"/>
              <a:ext cx="1485901" cy="1761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4686297" y="2743200"/>
              <a:ext cx="1485901" cy="1786466"/>
            </a:xfrm>
            <a:prstGeom prst="rect">
              <a:avLst/>
            </a:prstGeom>
            <a:noFill/>
            <a:ln w="412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72650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Artefact 6 - India</a:t>
            </a:r>
          </a:p>
        </p:txBody>
      </p:sp>
      <p:sp>
        <p:nvSpPr>
          <p:cNvPr id="3" name="Content Placeholder 2"/>
          <p:cNvSpPr>
            <a:spLocks noGrp="1"/>
          </p:cNvSpPr>
          <p:nvPr>
            <p:ph idx="1"/>
          </p:nvPr>
        </p:nvSpPr>
        <p:spPr/>
        <p:txBody>
          <a:bodyPr/>
          <a:lstStyle/>
          <a:p>
            <a:endParaRPr lang="en-US"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81000"/>
            <a:ext cx="8552727" cy="5716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9469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381000"/>
            <a:ext cx="8229600" cy="5791200"/>
          </a:xfrm>
        </p:spPr>
        <p:txBody>
          <a:bodyPr>
            <a:normAutofit fontScale="92500" lnSpcReduction="10000"/>
          </a:bodyPr>
          <a:lstStyle/>
          <a:p>
            <a:pPr marL="0" indent="0" algn="ctr">
              <a:buNone/>
            </a:pPr>
            <a:r>
              <a:rPr lang="en-US" b="1" u="sng" dirty="0">
                <a:latin typeface="Century Gothic" pitchFamily="34" charset="0"/>
              </a:rPr>
              <a:t>Artefact 6-Great Bath at </a:t>
            </a:r>
            <a:r>
              <a:rPr lang="en-US" b="1" u="sng" dirty="0" err="1">
                <a:latin typeface="Century Gothic" pitchFamily="34" charset="0"/>
              </a:rPr>
              <a:t>Mohenjodaro</a:t>
            </a:r>
            <a:endParaRPr lang="en-US" b="1" u="sng" dirty="0">
              <a:latin typeface="Century Gothic" pitchFamily="34" charset="0"/>
            </a:endParaRPr>
          </a:p>
          <a:p>
            <a:pPr marL="0" indent="0" algn="ctr">
              <a:buNone/>
            </a:pPr>
            <a:endParaRPr lang="en-US" dirty="0">
              <a:latin typeface="Century Gothic" pitchFamily="34" charset="0"/>
            </a:endParaRPr>
          </a:p>
          <a:p>
            <a:r>
              <a:rPr lang="en-US" dirty="0">
                <a:latin typeface="Century Gothic" pitchFamily="34" charset="0"/>
              </a:rPr>
              <a:t>One of the earliest cities to flourish along the Indus River was </a:t>
            </a:r>
            <a:r>
              <a:rPr lang="en-US" dirty="0" err="1">
                <a:latin typeface="Century Gothic" pitchFamily="34" charset="0"/>
              </a:rPr>
              <a:t>Mohenjodaro</a:t>
            </a:r>
            <a:r>
              <a:rPr lang="en-US" dirty="0">
                <a:latin typeface="Century Gothic" pitchFamily="34" charset="0"/>
              </a:rPr>
              <a:t>.  One of the most dramatic features of </a:t>
            </a:r>
            <a:r>
              <a:rPr lang="en-US" dirty="0" err="1">
                <a:latin typeface="Century Gothic" pitchFamily="34" charset="0"/>
              </a:rPr>
              <a:t>Mohenjodaro</a:t>
            </a:r>
            <a:r>
              <a:rPr lang="en-US" dirty="0">
                <a:latin typeface="Century Gothic" pitchFamily="34" charset="0"/>
              </a:rPr>
              <a:t> was the Great Bath, which was a pool built of waterproofed brick.  It was 39 feet long and 8 feet deep.  Small dressing rooms circled the pool.  One of the rooms contained a well that supplied the bath with water.  Dirty water was removed through a drain that ran along one side of the bath.</a:t>
            </a:r>
          </a:p>
        </p:txBody>
      </p:sp>
    </p:spTree>
    <p:extLst>
      <p:ext uri="{BB962C8B-B14F-4D97-AF65-F5344CB8AC3E}">
        <p14:creationId xmlns:p14="http://schemas.microsoft.com/office/powerpoint/2010/main" val="12924585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2332" r="3263" b="28270"/>
          <a:stretch/>
        </p:blipFill>
        <p:spPr bwMode="auto">
          <a:xfrm>
            <a:off x="304800" y="2286000"/>
            <a:ext cx="8534400" cy="2249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p:txBody>
          <a:bodyPr/>
          <a:lstStyle/>
          <a:p>
            <a:r>
              <a:rPr lang="en-US" dirty="0"/>
              <a:t>Artefact 7 - India</a:t>
            </a:r>
          </a:p>
        </p:txBody>
      </p:sp>
    </p:spTree>
    <p:extLst>
      <p:ext uri="{BB962C8B-B14F-4D97-AF65-F5344CB8AC3E}">
        <p14:creationId xmlns:p14="http://schemas.microsoft.com/office/powerpoint/2010/main" val="2696387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6095999"/>
          </a:xfrm>
        </p:spPr>
        <p:txBody>
          <a:bodyPr>
            <a:normAutofit lnSpcReduction="10000"/>
          </a:bodyPr>
          <a:lstStyle/>
          <a:p>
            <a:pPr marL="0" indent="0" algn="ctr">
              <a:buNone/>
            </a:pPr>
            <a:r>
              <a:rPr lang="en-US" b="1" u="sng" dirty="0">
                <a:latin typeface="Century Gothic" pitchFamily="34" charset="0"/>
              </a:rPr>
              <a:t>Artefact 7 - Harappan Weights</a:t>
            </a:r>
          </a:p>
          <a:p>
            <a:pPr marL="0" indent="0" algn="ctr">
              <a:buNone/>
            </a:pPr>
            <a:endParaRPr lang="en-US" b="1" u="sng" dirty="0">
              <a:latin typeface="Century Gothic" pitchFamily="34" charset="0"/>
            </a:endParaRPr>
          </a:p>
          <a:p>
            <a:r>
              <a:rPr lang="en-US" dirty="0">
                <a:latin typeface="Century Gothic" pitchFamily="34" charset="0"/>
              </a:rPr>
              <a:t>The other main city of the earliest Indus River Valley civilization was Harappa, where these cubical weights in graduated sizes were found. </a:t>
            </a:r>
          </a:p>
          <a:p>
            <a:r>
              <a:rPr lang="en-US" dirty="0">
                <a:latin typeface="Century Gothic" pitchFamily="34" charset="0"/>
              </a:rPr>
              <a:t>These weights conform to the standard weight system that was used in all of the Indus Valley settlements. </a:t>
            </a:r>
          </a:p>
          <a:p>
            <a:r>
              <a:rPr lang="en-US" dirty="0">
                <a:latin typeface="Century Gothic" pitchFamily="34" charset="0"/>
              </a:rPr>
              <a:t>They may have been used for controlling trade and possibly for collecting taxes. </a:t>
            </a:r>
          </a:p>
        </p:txBody>
      </p:sp>
    </p:spTree>
    <p:extLst>
      <p:ext uri="{BB962C8B-B14F-4D97-AF65-F5344CB8AC3E}">
        <p14:creationId xmlns:p14="http://schemas.microsoft.com/office/powerpoint/2010/main" val="554264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Artefact 8 - India</a:t>
            </a:r>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976" t="24161" r="9846" b="17875"/>
          <a:stretch/>
        </p:blipFill>
        <p:spPr bwMode="auto">
          <a:xfrm>
            <a:off x="1109133" y="3193674"/>
            <a:ext cx="6951387" cy="3019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381" b="35769"/>
          <a:stretch/>
        </p:blipFill>
        <p:spPr bwMode="auto">
          <a:xfrm>
            <a:off x="1109133" y="124618"/>
            <a:ext cx="6951387" cy="3045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16430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1"/>
            <a:ext cx="8229600" cy="5516564"/>
          </a:xfrm>
        </p:spPr>
        <p:txBody>
          <a:bodyPr>
            <a:normAutofit fontScale="77500" lnSpcReduction="20000"/>
          </a:bodyPr>
          <a:lstStyle/>
          <a:p>
            <a:pPr marL="0" indent="0" algn="ctr">
              <a:buNone/>
            </a:pPr>
            <a:r>
              <a:rPr lang="en-US" b="1" u="sng" dirty="0">
                <a:latin typeface="Century Gothic" pitchFamily="34" charset="0"/>
              </a:rPr>
              <a:t>Artefact 8 - Harappan Graves</a:t>
            </a:r>
          </a:p>
          <a:p>
            <a:pPr marL="0" indent="0" algn="ctr">
              <a:buNone/>
            </a:pPr>
            <a:endParaRPr lang="en-US" b="1" u="sng" dirty="0">
              <a:latin typeface="Century Gothic" pitchFamily="34" charset="0"/>
            </a:endParaRPr>
          </a:p>
          <a:p>
            <a:r>
              <a:rPr lang="en-US" dirty="0">
                <a:latin typeface="Century Gothic" pitchFamily="34" charset="0"/>
              </a:rPr>
              <a:t>The body in the top picture is that of a man.  He may have been wrapped in a shroud, and was then placed inside a wooden coffin, which was entombed in a rectangular pit surrounded with burial offerings in pottery vessels. </a:t>
            </a:r>
          </a:p>
          <a:p>
            <a:r>
              <a:rPr lang="en-US" dirty="0">
                <a:latin typeface="Century Gothic" pitchFamily="34" charset="0"/>
              </a:rPr>
              <a:t>In the grave shown in the bottom picture are the bodies of a mother and child.  This burial was disturbed in antiquity, possibly by grave robbers. Archaeologists have determined this because the body is flipped, the pottery is disturbed, the woman’s arm is broken, and the bracelets that would normally be found on the left arm are missing. The infant was buried in a small pit beneath the legs of the mother. </a:t>
            </a:r>
          </a:p>
        </p:txBody>
      </p:sp>
    </p:spTree>
    <p:extLst>
      <p:ext uri="{BB962C8B-B14F-4D97-AF65-F5344CB8AC3E}">
        <p14:creationId xmlns:p14="http://schemas.microsoft.com/office/powerpoint/2010/main" val="478016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Artefact 1 - Mesopotamia</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62" t="23905" r="1753" b="22762"/>
          <a:stretch/>
        </p:blipFill>
        <p:spPr bwMode="auto">
          <a:xfrm>
            <a:off x="284258" y="990601"/>
            <a:ext cx="8554943" cy="4826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94957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5400000">
            <a:off x="-1560248" y="4595019"/>
            <a:ext cx="3733800" cy="487362"/>
          </a:xfrm>
        </p:spPr>
        <p:txBody>
          <a:bodyPr/>
          <a:lstStyle/>
          <a:p>
            <a:r>
              <a:rPr lang="en-US" dirty="0"/>
              <a:t>Artefact 9 - India</a:t>
            </a:r>
          </a:p>
        </p:txBody>
      </p:sp>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60" b="6735"/>
          <a:stretch/>
        </p:blipFill>
        <p:spPr bwMode="auto">
          <a:xfrm rot="5400000">
            <a:off x="2240327" y="-1007015"/>
            <a:ext cx="5095147" cy="850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5164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1"/>
            <a:ext cx="8229600" cy="5592764"/>
          </a:xfrm>
        </p:spPr>
        <p:txBody>
          <a:bodyPr/>
          <a:lstStyle/>
          <a:p>
            <a:pPr marL="0" indent="0" algn="ctr">
              <a:buNone/>
            </a:pPr>
            <a:r>
              <a:rPr lang="en-US" b="1" u="sng" dirty="0">
                <a:latin typeface="Century Gothic" pitchFamily="34" charset="0"/>
              </a:rPr>
              <a:t>Artefact 9 - Collection of Stamps and Tablets</a:t>
            </a:r>
          </a:p>
          <a:p>
            <a:r>
              <a:rPr lang="en-US" dirty="0">
                <a:latin typeface="Century Gothic" pitchFamily="34" charset="0"/>
              </a:rPr>
              <a:t>This picture shows collection of stamps and tablets from a single house along the main street leading to the southern gateway of Mound E at Harappa. The association of these different types of objects together in one house show that some people, possibly merchants, were using a wide variety of inscribed objects. </a:t>
            </a:r>
          </a:p>
        </p:txBody>
      </p:sp>
    </p:spTree>
    <p:extLst>
      <p:ext uri="{BB962C8B-B14F-4D97-AF65-F5344CB8AC3E}">
        <p14:creationId xmlns:p14="http://schemas.microsoft.com/office/powerpoint/2010/main" val="2926056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2476501" y="-1181100"/>
            <a:ext cx="4343400" cy="8686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rot="5400000">
            <a:off x="-670718" y="5682986"/>
            <a:ext cx="1828800" cy="487362"/>
          </a:xfrm>
        </p:spPr>
        <p:txBody>
          <a:bodyPr/>
          <a:lstStyle/>
          <a:p>
            <a:r>
              <a:rPr lang="en-US" dirty="0"/>
              <a:t>Artefact 10</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903940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457200"/>
            <a:ext cx="8229600" cy="5715000"/>
          </a:xfrm>
        </p:spPr>
        <p:txBody>
          <a:bodyPr>
            <a:noAutofit/>
          </a:bodyPr>
          <a:lstStyle/>
          <a:p>
            <a:pPr marL="0" indent="0" algn="ctr">
              <a:buNone/>
            </a:pPr>
            <a:r>
              <a:rPr lang="en-US" sz="2400" b="1" u="sng" dirty="0">
                <a:latin typeface="Century Gothic" pitchFamily="34" charset="0"/>
              </a:rPr>
              <a:t>Artefact 10 - Harappan Drain</a:t>
            </a:r>
          </a:p>
          <a:p>
            <a:pPr marL="0" indent="0" algn="ctr">
              <a:buNone/>
            </a:pPr>
            <a:endParaRPr lang="en-US" sz="2400" b="1" u="sng" dirty="0">
              <a:latin typeface="Century Gothic" pitchFamily="34" charset="0"/>
            </a:endParaRPr>
          </a:p>
          <a:p>
            <a:r>
              <a:rPr lang="en-US" sz="3000" dirty="0">
                <a:latin typeface="Century Gothic" pitchFamily="34" charset="0"/>
              </a:rPr>
              <a:t>This </a:t>
            </a:r>
            <a:r>
              <a:rPr lang="en-US" sz="3000" dirty="0" err="1">
                <a:latin typeface="Century Gothic" pitchFamily="34" charset="0"/>
              </a:rPr>
              <a:t>Harappan</a:t>
            </a:r>
            <a:r>
              <a:rPr lang="en-US" sz="3000" dirty="0">
                <a:latin typeface="Century Gothic" pitchFamily="34" charset="0"/>
              </a:rPr>
              <a:t> drain was part of the extensive sewage system that existed in the city. Drainage systems were located in every street. At the end of each drain was a wooden screen. Wastewater would pass through the screen and enter brick-lined cesspools or be tunneled to the local river for discharge. </a:t>
            </a:r>
          </a:p>
          <a:p>
            <a:r>
              <a:rPr lang="en-US" sz="3000" dirty="0">
                <a:latin typeface="Century Gothic" pitchFamily="34" charset="0"/>
              </a:rPr>
              <a:t>Homes had both rooms for bathing and latrines that were connected to sewers in streets. </a:t>
            </a:r>
          </a:p>
        </p:txBody>
      </p:sp>
    </p:spTree>
    <p:extLst>
      <p:ext uri="{BB962C8B-B14F-4D97-AF65-F5344CB8AC3E}">
        <p14:creationId xmlns:p14="http://schemas.microsoft.com/office/powerpoint/2010/main" val="84952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52400"/>
            <a:ext cx="8458200" cy="6096000"/>
          </a:xfrm>
        </p:spPr>
        <p:txBody>
          <a:bodyPr>
            <a:normAutofit/>
          </a:bodyPr>
          <a:lstStyle/>
          <a:p>
            <a:pPr marL="0" indent="0" algn="ctr">
              <a:buNone/>
            </a:pPr>
            <a:r>
              <a:rPr lang="en-US" sz="6500" dirty="0">
                <a:latin typeface="Fontasia" pitchFamily="2" charset="0"/>
              </a:rPr>
              <a:t>Dig site:  Ancient China</a:t>
            </a:r>
          </a:p>
        </p:txBody>
      </p:sp>
      <p:grpSp>
        <p:nvGrpSpPr>
          <p:cNvPr id="13" name="Group 12"/>
          <p:cNvGrpSpPr/>
          <p:nvPr/>
        </p:nvGrpSpPr>
        <p:grpSpPr>
          <a:xfrm>
            <a:off x="533400" y="1219200"/>
            <a:ext cx="8221905" cy="5410200"/>
            <a:chOff x="533400" y="1219200"/>
            <a:chExt cx="8221905" cy="5410200"/>
          </a:xfrm>
        </p:grpSpPr>
        <p:pic>
          <p:nvPicPr>
            <p:cNvPr id="6"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143" t="7858" r="1615" b="4727"/>
            <a:stretch/>
          </p:blipFill>
          <p:spPr bwMode="auto">
            <a:xfrm>
              <a:off x="533400" y="1219200"/>
              <a:ext cx="8221905"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68535" t="25004" r="13975" b="57851"/>
            <a:stretch/>
          </p:blipFill>
          <p:spPr bwMode="auto">
            <a:xfrm>
              <a:off x="6231467" y="2280355"/>
              <a:ext cx="1478844" cy="1061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6231467" y="2280355"/>
              <a:ext cx="1478844" cy="1061156"/>
            </a:xfrm>
            <a:prstGeom prst="rect">
              <a:avLst/>
            </a:prstGeom>
            <a:noFill/>
            <a:ln w="412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9022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 y="0"/>
            <a:ext cx="9296400" cy="6321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5170311" y="5864352"/>
            <a:ext cx="3962400" cy="914399"/>
          </a:xfrm>
          <a:solidFill>
            <a:schemeClr val="bg1"/>
          </a:solidFill>
        </p:spPr>
        <p:txBody>
          <a:bodyPr>
            <a:normAutofit fontScale="90000"/>
          </a:bodyPr>
          <a:lstStyle/>
          <a:p>
            <a:r>
              <a:rPr lang="en-US" sz="1300" dirty="0"/>
              <a:t>(other views)</a:t>
            </a:r>
            <a:br>
              <a:rPr lang="en-US" dirty="0"/>
            </a:br>
            <a:br>
              <a:rPr lang="en-US" dirty="0"/>
            </a:br>
            <a:r>
              <a:rPr lang="en-US" dirty="0"/>
              <a:t>Artefact 11 - China</a:t>
            </a:r>
            <a:br>
              <a:rPr lang="en-US" dirty="0"/>
            </a:br>
            <a:endParaRPr lang="en-US" dirty="0"/>
          </a:p>
        </p:txBody>
      </p:sp>
    </p:spTree>
    <p:extLst>
      <p:ext uri="{BB962C8B-B14F-4D97-AF65-F5344CB8AC3E}">
        <p14:creationId xmlns:p14="http://schemas.microsoft.com/office/powerpoint/2010/main" val="7421309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382000" cy="6248399"/>
          </a:xfrm>
        </p:spPr>
        <p:txBody>
          <a:bodyPr>
            <a:normAutofit fontScale="92500" lnSpcReduction="20000"/>
          </a:bodyPr>
          <a:lstStyle/>
          <a:p>
            <a:pPr marL="0" indent="0" algn="ctr">
              <a:buNone/>
            </a:pPr>
            <a:r>
              <a:rPr lang="en-US" b="1" u="sng" dirty="0">
                <a:latin typeface="Century Gothic" pitchFamily="34" charset="0"/>
              </a:rPr>
              <a:t>Artefact 11 - Bronze Wine Container</a:t>
            </a:r>
          </a:p>
          <a:p>
            <a:pPr marL="0" indent="0" algn="ctr">
              <a:buNone/>
            </a:pPr>
            <a:endParaRPr lang="en-US" b="1" u="sng" dirty="0">
              <a:latin typeface="Century Gothic" pitchFamily="34" charset="0"/>
            </a:endParaRPr>
          </a:p>
          <a:p>
            <a:r>
              <a:rPr lang="en-US" dirty="0">
                <a:latin typeface="Century Gothic" pitchFamily="34" charset="0"/>
              </a:rPr>
              <a:t>Some of the oldest works of art from China are bronze containers. These containers included cooking pots, wine jars and water vessels that were used to offer food and drink to gods in ceremonies and rituals. </a:t>
            </a:r>
          </a:p>
          <a:p>
            <a:r>
              <a:rPr lang="en-US" dirty="0">
                <a:latin typeface="Century Gothic" pitchFamily="34" charset="0"/>
              </a:rPr>
              <a:t>Bronze containers symbolized rank and often contained references to ancient culture and music. </a:t>
            </a:r>
          </a:p>
          <a:p>
            <a:r>
              <a:rPr lang="en-US" dirty="0">
                <a:latin typeface="Century Gothic" pitchFamily="34" charset="0"/>
              </a:rPr>
              <a:t>Bronze containers and figures were generally made by making a wax cast of the item, then pouring in the molten metal.</a:t>
            </a:r>
          </a:p>
        </p:txBody>
      </p:sp>
    </p:spTree>
    <p:extLst>
      <p:ext uri="{BB962C8B-B14F-4D97-AF65-F5344CB8AC3E}">
        <p14:creationId xmlns:p14="http://schemas.microsoft.com/office/powerpoint/2010/main" val="20953632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Artefact 12 - China</a:t>
            </a: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1111"/>
          <a:stretch/>
        </p:blipFill>
        <p:spPr bwMode="auto">
          <a:xfrm>
            <a:off x="130727" y="1219200"/>
            <a:ext cx="8852037"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64581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228600"/>
            <a:ext cx="8763000" cy="5693866"/>
          </a:xfrm>
          <a:prstGeom prst="rect">
            <a:avLst/>
          </a:prstGeom>
        </p:spPr>
        <p:txBody>
          <a:bodyPr wrap="square">
            <a:spAutoFit/>
          </a:bodyPr>
          <a:lstStyle/>
          <a:p>
            <a:pPr algn="ctr"/>
            <a:r>
              <a:rPr lang="en-US" sz="2000" b="1" u="sng" dirty="0">
                <a:latin typeface="Century Gothic" pitchFamily="34" charset="0"/>
              </a:rPr>
              <a:t>Artefact 12—Dragon-shaped Grave Ornament </a:t>
            </a:r>
          </a:p>
          <a:p>
            <a:pPr algn="ctr"/>
            <a:endParaRPr lang="en-US" sz="2000" b="1" u="sng" dirty="0">
              <a:latin typeface="Century Gothic" pitchFamily="34" charset="0"/>
            </a:endParaRPr>
          </a:p>
          <a:p>
            <a:pPr marL="285750" indent="-285750">
              <a:buFont typeface="Arial" pitchFamily="34" charset="0"/>
              <a:buChar char="•"/>
            </a:pPr>
            <a:r>
              <a:rPr lang="en-US" sz="2700" dirty="0">
                <a:latin typeface="Century Gothic" pitchFamily="34" charset="0"/>
              </a:rPr>
              <a:t>This grave ornament was excavated from a tomb of a high-ranking noble in the palace area of </a:t>
            </a:r>
            <a:r>
              <a:rPr lang="en-US" sz="2700" dirty="0" err="1">
                <a:latin typeface="Century Gothic" pitchFamily="34" charset="0"/>
              </a:rPr>
              <a:t>Erlitou</a:t>
            </a:r>
            <a:r>
              <a:rPr lang="en-US" sz="2700" dirty="0">
                <a:latin typeface="Century Gothic" pitchFamily="34" charset="0"/>
              </a:rPr>
              <a:t>. The turquoise dragon was found between the shoulder and the hipbone of the owner of the tomb. The dragon ornament, 70.2 cm long, is made up of more than 2,000 pieces of turquoise.</a:t>
            </a:r>
          </a:p>
          <a:p>
            <a:pPr marL="285750" indent="-285750">
              <a:buFont typeface="Arial" pitchFamily="34" charset="0"/>
              <a:buChar char="•"/>
            </a:pPr>
            <a:endParaRPr lang="en-US" sz="2700" dirty="0">
              <a:latin typeface="Century Gothic" pitchFamily="34" charset="0"/>
            </a:endParaRPr>
          </a:p>
          <a:p>
            <a:pPr marL="285750" indent="-285750">
              <a:buFont typeface="Arial" pitchFamily="34" charset="0"/>
              <a:buChar char="•"/>
            </a:pPr>
            <a:r>
              <a:rPr lang="en-US" sz="2700" dirty="0">
                <a:latin typeface="Century Gothic" pitchFamily="34" charset="0"/>
              </a:rPr>
              <a:t>The owner of the tomb must have been put in an important position by the king of the Xia Dynasty, since he was buried in the palace area and allowed to take the ceremonial club to the other world after he died.</a:t>
            </a:r>
          </a:p>
        </p:txBody>
      </p:sp>
    </p:spTree>
    <p:extLst>
      <p:ext uri="{BB962C8B-B14F-4D97-AF65-F5344CB8AC3E}">
        <p14:creationId xmlns:p14="http://schemas.microsoft.com/office/powerpoint/2010/main" val="1861685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5400000">
            <a:off x="-2880519" y="4023519"/>
            <a:ext cx="6248400" cy="487362"/>
          </a:xfrm>
        </p:spPr>
        <p:txBody>
          <a:bodyPr>
            <a:normAutofit/>
          </a:bodyPr>
          <a:lstStyle/>
          <a:p>
            <a:r>
              <a:rPr lang="en-US" dirty="0"/>
              <a:t>Artefact 13 – China</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
            <a:ext cx="5023117" cy="6864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2180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1"/>
            <a:ext cx="8229600" cy="5973764"/>
          </a:xfrm>
        </p:spPr>
        <p:txBody>
          <a:bodyPr>
            <a:normAutofit fontScale="77500" lnSpcReduction="20000"/>
          </a:bodyPr>
          <a:lstStyle/>
          <a:p>
            <a:pPr marL="0" indent="0" algn="ctr">
              <a:buNone/>
            </a:pPr>
            <a:r>
              <a:rPr lang="en-US" sz="3400" b="1" u="sng" dirty="0">
                <a:latin typeface="Century Gothic" pitchFamily="34" charset="0"/>
              </a:rPr>
              <a:t>Artefact 1 - the Standard of Ur </a:t>
            </a:r>
          </a:p>
          <a:p>
            <a:r>
              <a:rPr lang="en-US" sz="3400" dirty="0">
                <a:latin typeface="Century Gothic" pitchFamily="34" charset="0"/>
              </a:rPr>
              <a:t>The Standard of Ur (a standard is a sort of flag carried in battle) </a:t>
            </a:r>
          </a:p>
          <a:p>
            <a:r>
              <a:rPr lang="en-US" sz="3400" dirty="0">
                <a:latin typeface="Century Gothic" pitchFamily="34" charset="0"/>
              </a:rPr>
              <a:t>The main panels are known as 'War' and 'Peace'. </a:t>
            </a:r>
          </a:p>
          <a:p>
            <a:r>
              <a:rPr lang="en-US" sz="3400" dirty="0">
                <a:latin typeface="Century Gothic" pitchFamily="34" charset="0"/>
              </a:rPr>
              <a:t>'War' shows one of the earliest representations of a Sumerian army. Chariots, each pulled by four donkeys, trample enemies; foot soldiers with cloaks carry spears; enemy soldiers are killed with axes, others are paraded naked and presented to the king who holds a spear.</a:t>
            </a:r>
          </a:p>
          <a:p>
            <a:r>
              <a:rPr lang="en-US" sz="3400" dirty="0">
                <a:latin typeface="Century Gothic" pitchFamily="34" charset="0"/>
              </a:rPr>
              <a:t>The 'Peace' panel depicts animals, fish and other goods brought in procession to a banquet. Seated figures, wearing drink to the accompaniment of a musician playing a stringed instrument.</a:t>
            </a:r>
            <a:endParaRPr lang="en-US" dirty="0"/>
          </a:p>
        </p:txBody>
      </p:sp>
    </p:spTree>
    <p:extLst>
      <p:ext uri="{BB962C8B-B14F-4D97-AF65-F5344CB8AC3E}">
        <p14:creationId xmlns:p14="http://schemas.microsoft.com/office/powerpoint/2010/main" val="5606848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381000"/>
            <a:ext cx="7772400" cy="6172200"/>
          </a:xfrm>
        </p:spPr>
        <p:txBody>
          <a:bodyPr>
            <a:normAutofit fontScale="85000" lnSpcReduction="10000"/>
          </a:bodyPr>
          <a:lstStyle/>
          <a:p>
            <a:pPr marL="0" indent="0" algn="ctr">
              <a:buNone/>
            </a:pPr>
            <a:r>
              <a:rPr lang="en-US" b="1" u="sng" dirty="0">
                <a:latin typeface="Century Gothic" pitchFamily="34" charset="0"/>
              </a:rPr>
              <a:t>Artefact 13 - City Walls and Moat at </a:t>
            </a:r>
            <a:r>
              <a:rPr lang="en-US" b="1" u="sng" dirty="0" err="1">
                <a:latin typeface="Century Gothic" pitchFamily="34" charset="0"/>
              </a:rPr>
              <a:t>Erlitou</a:t>
            </a:r>
            <a:endParaRPr lang="en-US" b="1" u="sng" dirty="0">
              <a:latin typeface="Century Gothic" pitchFamily="34" charset="0"/>
            </a:endParaRPr>
          </a:p>
          <a:p>
            <a:r>
              <a:rPr lang="en-US" dirty="0">
                <a:latin typeface="Century Gothic" pitchFamily="34" charset="0"/>
              </a:rPr>
              <a:t>A city wall and moats enclosed </a:t>
            </a:r>
            <a:r>
              <a:rPr lang="en-US" dirty="0" err="1">
                <a:latin typeface="Century Gothic" pitchFamily="34" charset="0"/>
              </a:rPr>
              <a:t>Erlitou</a:t>
            </a:r>
            <a:r>
              <a:rPr lang="en-US" dirty="0">
                <a:latin typeface="Century Gothic" pitchFamily="34" charset="0"/>
              </a:rPr>
              <a:t>, the city that many archaeologists believe was the capital of the Xia Dynasty. The two moats from the Xia time period ran parallel to each other.</a:t>
            </a:r>
          </a:p>
          <a:p>
            <a:r>
              <a:rPr lang="en-US" dirty="0">
                <a:latin typeface="Century Gothic" pitchFamily="34" charset="0"/>
              </a:rPr>
              <a:t>"The remains of the city wall were composed of several different layers of earth, showing that the wall had been renewed or restored again and again in antiquity," said team leader, Wang </a:t>
            </a:r>
            <a:r>
              <a:rPr lang="en-US" dirty="0" err="1">
                <a:latin typeface="Century Gothic" pitchFamily="34" charset="0"/>
              </a:rPr>
              <a:t>Wenhua</a:t>
            </a:r>
            <a:r>
              <a:rPr lang="en-US" dirty="0">
                <a:latin typeface="Century Gothic" pitchFamily="34" charset="0"/>
              </a:rPr>
              <a:t>.</a:t>
            </a:r>
          </a:p>
          <a:p>
            <a:r>
              <a:rPr lang="en-US" dirty="0">
                <a:latin typeface="Century Gothic" pitchFamily="34" charset="0"/>
              </a:rPr>
              <a:t>Remains of foundations, tombs, ash pits and ash ditches together with many other relics were discovered inside the city site. </a:t>
            </a:r>
          </a:p>
        </p:txBody>
      </p:sp>
    </p:spTree>
    <p:extLst>
      <p:ext uri="{BB962C8B-B14F-4D97-AF65-F5344CB8AC3E}">
        <p14:creationId xmlns:p14="http://schemas.microsoft.com/office/powerpoint/2010/main" val="510453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Artefact 14 - China</a:t>
            </a:r>
          </a:p>
        </p:txBody>
      </p:sp>
      <p:sp>
        <p:nvSpPr>
          <p:cNvPr id="3" name="Content Placeholder 2"/>
          <p:cNvSpPr>
            <a:spLocks noGrp="1"/>
          </p:cNvSpPr>
          <p:nvPr>
            <p:ph idx="1"/>
          </p:nvPr>
        </p:nvSpPr>
        <p:spPr/>
        <p:txBody>
          <a:bodyPr/>
          <a:lstStyle/>
          <a:p>
            <a:endParaRPr lang="en-US" dirty="0"/>
          </a:p>
        </p:txBody>
      </p:sp>
      <p:grpSp>
        <p:nvGrpSpPr>
          <p:cNvPr id="4" name="Group 3"/>
          <p:cNvGrpSpPr/>
          <p:nvPr/>
        </p:nvGrpSpPr>
        <p:grpSpPr>
          <a:xfrm>
            <a:off x="609600" y="225776"/>
            <a:ext cx="8022759" cy="6000928"/>
            <a:chOff x="762000" y="248354"/>
            <a:chExt cx="8022759" cy="6000928"/>
          </a:xfrm>
        </p:grpSpPr>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460" r="16931"/>
            <a:stretch/>
          </p:blipFill>
          <p:spPr bwMode="auto">
            <a:xfrm>
              <a:off x="4648200" y="248354"/>
              <a:ext cx="4136559" cy="6000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5782" r="50000" b="6386"/>
            <a:stretch/>
          </p:blipFill>
          <p:spPr bwMode="auto">
            <a:xfrm>
              <a:off x="762000" y="261333"/>
              <a:ext cx="3581400" cy="5987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232346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019800"/>
          </a:xfrm>
        </p:spPr>
        <p:txBody>
          <a:bodyPr>
            <a:normAutofit fontScale="85000" lnSpcReduction="20000"/>
          </a:bodyPr>
          <a:lstStyle/>
          <a:p>
            <a:pPr marL="0" indent="0" algn="ctr">
              <a:buNone/>
            </a:pPr>
            <a:r>
              <a:rPr lang="en-US" b="1" u="sng" dirty="0">
                <a:latin typeface="Century Gothic" pitchFamily="34" charset="0"/>
              </a:rPr>
              <a:t>Artefact 14 - Coins from Zhou Dynasty</a:t>
            </a:r>
            <a:r>
              <a:rPr lang="en-US" dirty="0">
                <a:latin typeface="Century Gothic" pitchFamily="34" charset="0"/>
              </a:rPr>
              <a:t>　</a:t>
            </a:r>
          </a:p>
          <a:p>
            <a:pPr marL="0" indent="0" algn="ctr">
              <a:buNone/>
            </a:pPr>
            <a:endParaRPr lang="en-US" dirty="0">
              <a:latin typeface="Century Gothic" pitchFamily="34" charset="0"/>
            </a:endParaRPr>
          </a:p>
          <a:p>
            <a:r>
              <a:rPr lang="en-US" dirty="0">
                <a:latin typeface="Century Gothic" pitchFamily="34" charset="0"/>
              </a:rPr>
              <a:t>More than one hundred thousand coins, as well as the molds used to make them were unearthed from the remains of a workshop at Luoyang, a city from the Zhou period.</a:t>
            </a:r>
          </a:p>
          <a:p>
            <a:r>
              <a:rPr lang="en-US" dirty="0">
                <a:latin typeface="Century Gothic" pitchFamily="34" charset="0"/>
              </a:rPr>
              <a:t>During the Warring States period (Zhou Dynasty) coins became common.  Appropriately, almost all of the coins were shaped like spades, knives, or clubs.</a:t>
            </a:r>
          </a:p>
          <a:p>
            <a:r>
              <a:rPr lang="en-US" dirty="0">
                <a:latin typeface="Century Gothic" pitchFamily="34" charset="0"/>
              </a:rPr>
              <a:t>In this way, a new type of currency exchange system was fully established. The fact that so many coins were being minted during the Zhou period shows that a money economy (rather than a barter economy based on direct trade) was beginning to develop.</a:t>
            </a:r>
          </a:p>
        </p:txBody>
      </p:sp>
    </p:spTree>
    <p:extLst>
      <p:ext uri="{BB962C8B-B14F-4D97-AF65-F5344CB8AC3E}">
        <p14:creationId xmlns:p14="http://schemas.microsoft.com/office/powerpoint/2010/main" val="10728693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1600" y="6326893"/>
            <a:ext cx="3733800" cy="487362"/>
          </a:xfrm>
        </p:spPr>
        <p:txBody>
          <a:bodyPr/>
          <a:lstStyle/>
          <a:p>
            <a:r>
              <a:rPr lang="en-US" dirty="0"/>
              <a:t>Artefact 15 - China</a:t>
            </a:r>
          </a:p>
        </p:txBody>
      </p:sp>
      <p:sp>
        <p:nvSpPr>
          <p:cNvPr id="3" name="Content Placeholder 2"/>
          <p:cNvSpPr>
            <a:spLocks noGrp="1"/>
          </p:cNvSpPr>
          <p:nvPr>
            <p:ph idx="1"/>
          </p:nvPr>
        </p:nvSpPr>
        <p:spPr/>
        <p:txBody>
          <a:bodyPr/>
          <a:lstStyle/>
          <a:p>
            <a:endParaRPr lang="en-US" dirty="0"/>
          </a:p>
        </p:txBody>
      </p:sp>
      <p:grpSp>
        <p:nvGrpSpPr>
          <p:cNvPr id="4" name="Group 3"/>
          <p:cNvGrpSpPr/>
          <p:nvPr/>
        </p:nvGrpSpPr>
        <p:grpSpPr>
          <a:xfrm>
            <a:off x="457200" y="152400"/>
            <a:ext cx="8337083" cy="6076950"/>
            <a:chOff x="381000" y="122588"/>
            <a:chExt cx="8337083" cy="607695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22588"/>
              <a:ext cx="4105275" cy="607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22588"/>
              <a:ext cx="3841283" cy="607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3718236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52400"/>
            <a:ext cx="8229600" cy="6172200"/>
          </a:xfrm>
        </p:spPr>
        <p:txBody>
          <a:bodyPr>
            <a:normAutofit fontScale="55000" lnSpcReduction="20000"/>
          </a:bodyPr>
          <a:lstStyle/>
          <a:p>
            <a:pPr marL="0" indent="0" algn="ctr">
              <a:buNone/>
            </a:pPr>
            <a:r>
              <a:rPr lang="en-US" sz="5100" b="1" u="sng" dirty="0">
                <a:latin typeface="Century Gothic" pitchFamily="34" charset="0"/>
              </a:rPr>
              <a:t>Artefact 15 - Oracle Bones</a:t>
            </a:r>
          </a:p>
          <a:p>
            <a:pPr marL="0" indent="0" algn="ctr">
              <a:buNone/>
            </a:pPr>
            <a:endParaRPr lang="en-US" sz="5100" b="1" u="sng" dirty="0">
              <a:latin typeface="Century Gothic" pitchFamily="34" charset="0"/>
            </a:endParaRPr>
          </a:p>
          <a:p>
            <a:r>
              <a:rPr lang="en-US" sz="5100" dirty="0">
                <a:latin typeface="Century Gothic" pitchFamily="34" charset="0"/>
              </a:rPr>
              <a:t>Oracle bones are a type of artifact found in archaeological sites from the Shang Dynasty in China. The site of Anyang had over 10,000 of these objects, primarily ox shoulder blades and turtle shells carved with archaic forms of Chinese characters. </a:t>
            </a:r>
          </a:p>
          <a:p>
            <a:endParaRPr lang="en-US" sz="5100" dirty="0">
              <a:latin typeface="Century Gothic" pitchFamily="34" charset="0"/>
            </a:endParaRPr>
          </a:p>
          <a:p>
            <a:r>
              <a:rPr lang="en-US" sz="5100" dirty="0">
                <a:latin typeface="Century Gothic" pitchFamily="34" charset="0"/>
              </a:rPr>
              <a:t>Oracle bones were used to practice of a form of divination, or fortune-telling.  Seers told the future based on the cracks in an animal bone or turtle shell after they had been heated in a fire. The cracks were then used to determine the future. </a:t>
            </a:r>
          </a:p>
        </p:txBody>
      </p:sp>
    </p:spTree>
    <p:extLst>
      <p:ext uri="{BB962C8B-B14F-4D97-AF65-F5344CB8AC3E}">
        <p14:creationId xmlns:p14="http://schemas.microsoft.com/office/powerpoint/2010/main" val="5703640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533400" y="152400"/>
            <a:ext cx="8229600" cy="762000"/>
          </a:xfrm>
        </p:spPr>
        <p:txBody>
          <a:bodyPr>
            <a:noAutofit/>
          </a:bodyPr>
          <a:lstStyle/>
          <a:p>
            <a:pPr marL="0" indent="0" algn="ctr">
              <a:buNone/>
            </a:pPr>
            <a:r>
              <a:rPr lang="en-US" sz="4800" dirty="0">
                <a:latin typeface="Pegypta" pitchFamily="2" charset="0"/>
              </a:rPr>
              <a:t>Dig Site:  Ancient Egypt</a:t>
            </a:r>
          </a:p>
        </p:txBody>
      </p:sp>
      <p:grpSp>
        <p:nvGrpSpPr>
          <p:cNvPr id="8" name="Group 7"/>
          <p:cNvGrpSpPr/>
          <p:nvPr/>
        </p:nvGrpSpPr>
        <p:grpSpPr>
          <a:xfrm>
            <a:off x="533400" y="1143000"/>
            <a:ext cx="8221905" cy="5410200"/>
            <a:chOff x="533400" y="990600"/>
            <a:chExt cx="8221905" cy="5410200"/>
          </a:xfrm>
        </p:grpSpPr>
        <p:pic>
          <p:nvPicPr>
            <p:cNvPr id="5"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143" t="7858" r="1615" b="4727"/>
            <a:stretch/>
          </p:blipFill>
          <p:spPr bwMode="auto">
            <a:xfrm>
              <a:off x="533400" y="990600"/>
              <a:ext cx="8221905"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1530" t="38233" r="63411" b="43814"/>
            <a:stretch/>
          </p:blipFill>
          <p:spPr bwMode="auto">
            <a:xfrm>
              <a:off x="2257063" y="2870522"/>
              <a:ext cx="1273216" cy="1111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2275390" y="2870522"/>
              <a:ext cx="1254889" cy="1111169"/>
            </a:xfrm>
            <a:prstGeom prst="rect">
              <a:avLst/>
            </a:prstGeom>
            <a:noFill/>
            <a:ln w="412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193485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52400"/>
            <a:ext cx="6934200" cy="6570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5715000" y="6096000"/>
            <a:ext cx="2057400" cy="487362"/>
          </a:xfrm>
          <a:solidFill>
            <a:schemeClr val="bg1"/>
          </a:solidFill>
          <a:ln>
            <a:solidFill>
              <a:schemeClr val="tx1"/>
            </a:solidFill>
          </a:ln>
        </p:spPr>
        <p:txBody>
          <a:bodyPr>
            <a:normAutofit fontScale="90000"/>
          </a:bodyPr>
          <a:lstStyle/>
          <a:p>
            <a:pPr algn="r"/>
            <a:r>
              <a:rPr lang="en-US" dirty="0"/>
              <a:t>Artefact 16 - Egypt</a:t>
            </a:r>
          </a:p>
        </p:txBody>
      </p:sp>
    </p:spTree>
    <p:extLst>
      <p:ext uri="{BB962C8B-B14F-4D97-AF65-F5344CB8AC3E}">
        <p14:creationId xmlns:p14="http://schemas.microsoft.com/office/powerpoint/2010/main" val="20089282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304800"/>
            <a:ext cx="8839200" cy="6096000"/>
          </a:xfrm>
        </p:spPr>
        <p:txBody>
          <a:bodyPr>
            <a:normAutofit fontScale="25000" lnSpcReduction="20000"/>
          </a:bodyPr>
          <a:lstStyle/>
          <a:p>
            <a:pPr marL="0" indent="0" algn="ctr">
              <a:buNone/>
            </a:pPr>
            <a:r>
              <a:rPr lang="en-US" sz="6800" b="1" u="sng" dirty="0">
                <a:latin typeface="Century Gothic" pitchFamily="34" charset="0"/>
              </a:rPr>
              <a:t>Artefact 16 - Mummification tools  </a:t>
            </a:r>
          </a:p>
          <a:p>
            <a:pPr marL="0" indent="0" algn="ctr">
              <a:buNone/>
            </a:pPr>
            <a:r>
              <a:rPr lang="en-US" sz="6800" dirty="0">
                <a:latin typeface="Century Gothic" pitchFamily="34" charset="0"/>
              </a:rPr>
              <a:t>(brain hooks, oil jar, funnel, and embalmer’s knife)</a:t>
            </a:r>
            <a:br>
              <a:rPr lang="en-US" sz="6800" b="1" dirty="0">
                <a:latin typeface="Century Gothic" pitchFamily="34" charset="0"/>
              </a:rPr>
            </a:br>
            <a:endParaRPr lang="en-US" sz="6800" dirty="0">
              <a:latin typeface="Century Gothic" pitchFamily="34" charset="0"/>
            </a:endParaRPr>
          </a:p>
          <a:p>
            <a:r>
              <a:rPr lang="en-US" sz="8000" dirty="0">
                <a:latin typeface="Century Gothic" pitchFamily="34" charset="0"/>
              </a:rPr>
              <a:t>Egyptians believed that all people had souls, which they referred to as ‘</a:t>
            </a:r>
            <a:r>
              <a:rPr lang="en-US" sz="8000" dirty="0" err="1">
                <a:latin typeface="Century Gothic" pitchFamily="34" charset="0"/>
              </a:rPr>
              <a:t>ka</a:t>
            </a:r>
            <a:r>
              <a:rPr lang="en-US" sz="8000" dirty="0">
                <a:latin typeface="Century Gothic" pitchFamily="34" charset="0"/>
              </a:rPr>
              <a:t>.’ The </a:t>
            </a:r>
            <a:r>
              <a:rPr lang="en-US" sz="8000" dirty="0" err="1">
                <a:latin typeface="Century Gothic" pitchFamily="34" charset="0"/>
              </a:rPr>
              <a:t>ka</a:t>
            </a:r>
            <a:r>
              <a:rPr lang="en-US" sz="8000" dirty="0">
                <a:latin typeface="Century Gothic" pitchFamily="34" charset="0"/>
              </a:rPr>
              <a:t> was a person's double, sort of an invisible twin, which supposedly lived in the body until death. It was necessary to prevent the dead body from decaying because the </a:t>
            </a:r>
            <a:r>
              <a:rPr lang="en-US" sz="8000" dirty="0" err="1">
                <a:latin typeface="Century Gothic" pitchFamily="34" charset="0"/>
              </a:rPr>
              <a:t>ka</a:t>
            </a:r>
            <a:r>
              <a:rPr lang="en-US" sz="8000" dirty="0">
                <a:latin typeface="Century Gothic" pitchFamily="34" charset="0"/>
              </a:rPr>
              <a:t> still needed it! This is why the Egyptians wanted to preserve the dead in as life-like a state as possible. Mummification was the guarantee of eternal life.</a:t>
            </a:r>
          </a:p>
          <a:p>
            <a:r>
              <a:rPr lang="en-US" sz="8000" dirty="0">
                <a:latin typeface="Century Gothic" pitchFamily="34" charset="0"/>
              </a:rPr>
              <a:t>After being delivered to the embalming place, the deceased was placed upon a slanted table. The first task that needed to be done was to remove the soft, moist body parts that would cause decay. As these parts were removed, blood and other bodily fluids trickled out and flowed down the table into a collecting bowl.</a:t>
            </a:r>
          </a:p>
          <a:p>
            <a:r>
              <a:rPr lang="en-US" sz="8000" dirty="0">
                <a:latin typeface="Century Gothic" pitchFamily="34" charset="0"/>
              </a:rPr>
              <a:t>The first part to be removed from a mummy was the brain.  The bone that separates the nasal cavity from the brain cavity was broken open by ramming a sharp instrument up the nose. Then, a long hook was used to stir up the brain until it was liquefied. By turning the body face down, the brain would spill out the nostrils. The Egyptians were so rough on the brain because they didn't realize its importance. They thought its purpose was just to produce snot!</a:t>
            </a:r>
          </a:p>
          <a:p>
            <a:endParaRPr lang="en-US" dirty="0"/>
          </a:p>
        </p:txBody>
      </p:sp>
    </p:spTree>
    <p:extLst>
      <p:ext uri="{BB962C8B-B14F-4D97-AF65-F5344CB8AC3E}">
        <p14:creationId xmlns:p14="http://schemas.microsoft.com/office/powerpoint/2010/main" val="19630691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81000"/>
            <a:ext cx="8612135" cy="60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a:xfrm>
            <a:off x="6629400" y="6096000"/>
            <a:ext cx="2057400" cy="487362"/>
          </a:xfrm>
          <a:prstGeom prst="rect">
            <a:avLst/>
          </a:prstGeom>
          <a:solidFill>
            <a:schemeClr val="bg1"/>
          </a:solidFill>
          <a:ln>
            <a:solidFill>
              <a:schemeClr val="tx1"/>
            </a:solidFill>
          </a:ln>
        </p:spPr>
        <p:txBody>
          <a:bodyPr vert="horz" lIns="91440" tIns="45720" rIns="91440" bIns="45720" rtlCol="0" anchor="ctr">
            <a:normAutofit fontScale="90000"/>
          </a:bodyPr>
          <a:lstStyle>
            <a:lvl1pPr algn="ctr" defTabSz="914400" rtl="0" eaLnBrk="1" latinLnBrk="0" hangingPunct="1">
              <a:spcBef>
                <a:spcPct val="0"/>
              </a:spcBef>
              <a:buNone/>
              <a:defRPr sz="1800" kern="1200">
                <a:solidFill>
                  <a:schemeClr val="tx1"/>
                </a:solidFill>
                <a:latin typeface="Century Gothic" pitchFamily="34" charset="0"/>
                <a:ea typeface="+mj-ea"/>
                <a:cs typeface="+mj-cs"/>
              </a:defRPr>
            </a:lvl1pPr>
          </a:lstStyle>
          <a:p>
            <a:pPr algn="r"/>
            <a:r>
              <a:rPr lang="en-US" dirty="0"/>
              <a:t>Artefact 17 - Egypt</a:t>
            </a:r>
          </a:p>
        </p:txBody>
      </p:sp>
    </p:spTree>
    <p:extLst>
      <p:ext uri="{BB962C8B-B14F-4D97-AF65-F5344CB8AC3E}">
        <p14:creationId xmlns:p14="http://schemas.microsoft.com/office/powerpoint/2010/main" val="706290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304800"/>
            <a:ext cx="8229600" cy="6172200"/>
          </a:xfrm>
        </p:spPr>
        <p:txBody>
          <a:bodyPr>
            <a:noAutofit/>
          </a:bodyPr>
          <a:lstStyle/>
          <a:p>
            <a:pPr marL="0" indent="0" algn="ctr">
              <a:buNone/>
            </a:pPr>
            <a:r>
              <a:rPr lang="en-US" sz="1800" b="1" u="sng" dirty="0">
                <a:latin typeface="Century Gothic" pitchFamily="34" charset="0"/>
              </a:rPr>
              <a:t>Artefact 17 - Canopic Jars</a:t>
            </a:r>
          </a:p>
          <a:p>
            <a:pPr marL="0" indent="0" algn="ctr">
              <a:buNone/>
            </a:pPr>
            <a:endParaRPr lang="en-US" sz="1800" b="1" u="sng" dirty="0">
              <a:latin typeface="Century Gothic" pitchFamily="34" charset="0"/>
            </a:endParaRPr>
          </a:p>
          <a:p>
            <a:r>
              <a:rPr lang="en-US" sz="2500" dirty="0">
                <a:latin typeface="Century Gothic" pitchFamily="34" charset="0"/>
              </a:rPr>
              <a:t>After the brains had been removed from the potential mummy, the next step was to remove some of the major organs.  One of the embalmers would use a blade made of sharpened stone to make an incision in the left side of the abdomen. </a:t>
            </a:r>
          </a:p>
          <a:p>
            <a:r>
              <a:rPr lang="en-US" sz="2500" dirty="0">
                <a:latin typeface="Century Gothic" pitchFamily="34" charset="0"/>
              </a:rPr>
              <a:t>The stomach, intestines, liver, and lungs were removed and preserved by drying them in a special salt called natron. After drying, each of the organs would be put in a canopic jar. The stoppers of </a:t>
            </a:r>
            <a:r>
              <a:rPr lang="en-US" sz="2500" dirty="0" err="1">
                <a:latin typeface="Century Gothic" pitchFamily="34" charset="0"/>
              </a:rPr>
              <a:t>canopic</a:t>
            </a:r>
            <a:r>
              <a:rPr lang="en-US" sz="2500" dirty="0">
                <a:latin typeface="Century Gothic" pitchFamily="34" charset="0"/>
              </a:rPr>
              <a:t> jars were shaped like the heads of the four sons of the god Horus. Each son protected the organ placed inside his respective jar.  These jars would be placed inside the tomb upon the burial of the mummy.</a:t>
            </a:r>
          </a:p>
          <a:p>
            <a:endParaRPr lang="en-US" sz="1800" dirty="0">
              <a:latin typeface="Century Gothic" pitchFamily="34" charset="0"/>
            </a:endParaRPr>
          </a:p>
        </p:txBody>
      </p:sp>
    </p:spTree>
    <p:extLst>
      <p:ext uri="{BB962C8B-B14F-4D97-AF65-F5344CB8AC3E}">
        <p14:creationId xmlns:p14="http://schemas.microsoft.com/office/powerpoint/2010/main" val="1511162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84579" y="1447801"/>
            <a:ext cx="7696200" cy="3352801"/>
          </a:xfrm>
        </p:spPr>
        <p:txBody>
          <a:bodyPr/>
          <a:lstStyle/>
          <a:p>
            <a:pPr marL="0" indent="0">
              <a:buNone/>
            </a:pPr>
            <a:r>
              <a:rPr lang="en-US" dirty="0"/>
              <a:t>ARTEFACT 1 (Mesopotamia) -Details (close ups) from artefact:  </a:t>
            </a:r>
          </a:p>
        </p:txBody>
      </p:sp>
      <p:sp>
        <p:nvSpPr>
          <p:cNvPr id="4" name="Rectangle 3"/>
          <p:cNvSpPr/>
          <p:nvPr/>
        </p:nvSpPr>
        <p:spPr>
          <a:xfrm>
            <a:off x="784579" y="1447800"/>
            <a:ext cx="7696200" cy="3733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979" y="2498896"/>
            <a:ext cx="3588799" cy="2450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0656" y="2498896"/>
            <a:ext cx="3680179" cy="2450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29957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5400000">
            <a:off x="-1500981" y="4671219"/>
            <a:ext cx="3733800" cy="487362"/>
          </a:xfrm>
        </p:spPr>
        <p:txBody>
          <a:bodyPr/>
          <a:lstStyle/>
          <a:p>
            <a:r>
              <a:rPr lang="en-US" dirty="0"/>
              <a:t>Artefact 18 - Egypt</a:t>
            </a:r>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3156489" y="-841836"/>
            <a:ext cx="2964196" cy="8057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49895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610600" cy="5791200"/>
          </a:xfrm>
        </p:spPr>
        <p:txBody>
          <a:bodyPr>
            <a:normAutofit fontScale="85000" lnSpcReduction="20000"/>
          </a:bodyPr>
          <a:lstStyle/>
          <a:p>
            <a:pPr marL="0" indent="0" algn="ctr">
              <a:buNone/>
            </a:pPr>
            <a:r>
              <a:rPr lang="en-US" sz="3400" b="1" u="sng" dirty="0">
                <a:latin typeface="Century Gothic" pitchFamily="34" charset="0"/>
              </a:rPr>
              <a:t>Artefact 18 - Sistrum</a:t>
            </a:r>
          </a:p>
          <a:p>
            <a:pPr marL="0" indent="0" algn="ctr">
              <a:buNone/>
            </a:pPr>
            <a:endParaRPr lang="en-US" sz="3400" dirty="0">
              <a:latin typeface="Century Gothic" pitchFamily="34" charset="0"/>
            </a:endParaRPr>
          </a:p>
          <a:p>
            <a:r>
              <a:rPr lang="en-US" sz="3400" dirty="0">
                <a:latin typeface="Century Gothic" pitchFamily="34" charset="0"/>
              </a:rPr>
              <a:t>A </a:t>
            </a:r>
            <a:r>
              <a:rPr lang="en-US" sz="3400" dirty="0" err="1">
                <a:latin typeface="Century Gothic" pitchFamily="34" charset="0"/>
              </a:rPr>
              <a:t>sistrum</a:t>
            </a:r>
            <a:r>
              <a:rPr lang="en-US" sz="3400" dirty="0">
                <a:latin typeface="Century Gothic" pitchFamily="34" charset="0"/>
              </a:rPr>
              <a:t> was basically a rattle made up of an arch with a handle attached. The arch had a number of cross pieces onto which were threaded metal discs. When the </a:t>
            </a:r>
            <a:r>
              <a:rPr lang="en-US" sz="3400" dirty="0" err="1">
                <a:latin typeface="Century Gothic" pitchFamily="34" charset="0"/>
              </a:rPr>
              <a:t>sistrum</a:t>
            </a:r>
            <a:r>
              <a:rPr lang="en-US" sz="3400" dirty="0">
                <a:latin typeface="Century Gothic" pitchFamily="34" charset="0"/>
              </a:rPr>
              <a:t> was shaken, the discs rattled. The top of the handle was often decorated with the head of the god of music, Hathor.</a:t>
            </a:r>
          </a:p>
          <a:p>
            <a:r>
              <a:rPr lang="en-US" sz="3400" dirty="0">
                <a:latin typeface="Century Gothic" pitchFamily="34" charset="0"/>
              </a:rPr>
              <a:t>The </a:t>
            </a:r>
            <a:r>
              <a:rPr lang="en-US" sz="3400" dirty="0" err="1">
                <a:latin typeface="Century Gothic" pitchFamily="34" charset="0"/>
              </a:rPr>
              <a:t>sistrum</a:t>
            </a:r>
            <a:r>
              <a:rPr lang="en-US" sz="3400" dirty="0">
                <a:latin typeface="Century Gothic" pitchFamily="34" charset="0"/>
              </a:rPr>
              <a:t> was used in Egyptian festivals and was often played by temple songstresses. It was believed that the sound of rattling also drove off malign forces, preventing them from spoiling the festival.</a:t>
            </a:r>
          </a:p>
        </p:txBody>
      </p:sp>
      <p:pic>
        <p:nvPicPr>
          <p:cNvPr id="1026" name="Picture 2" descr="C:\Users\Carrie Floyd Cagle\AppData\Local\Microsoft\Windows\Temporary Internet Files\Content.IE5\WESZPAZV\MC900037394[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15000" y="3685819"/>
            <a:ext cx="304800" cy="436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2506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814" r="23654"/>
          <a:stretch/>
        </p:blipFill>
        <p:spPr bwMode="auto">
          <a:xfrm rot="5400000">
            <a:off x="1957724" y="-1378286"/>
            <a:ext cx="5181600" cy="8852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a:xfrm rot="5400000">
            <a:off x="-1500981" y="4671219"/>
            <a:ext cx="3733800" cy="4873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1800" kern="1200">
                <a:solidFill>
                  <a:schemeClr val="tx1"/>
                </a:solidFill>
                <a:latin typeface="Century Gothic" pitchFamily="34" charset="0"/>
                <a:ea typeface="+mj-ea"/>
                <a:cs typeface="+mj-cs"/>
              </a:defRPr>
            </a:lvl1pPr>
          </a:lstStyle>
          <a:p>
            <a:r>
              <a:rPr lang="en-US" dirty="0"/>
              <a:t>Artefact 19 - Egypt</a:t>
            </a:r>
          </a:p>
        </p:txBody>
      </p:sp>
    </p:spTree>
    <p:extLst>
      <p:ext uri="{BB962C8B-B14F-4D97-AF65-F5344CB8AC3E}">
        <p14:creationId xmlns:p14="http://schemas.microsoft.com/office/powerpoint/2010/main" val="29056489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304800"/>
            <a:ext cx="8229600" cy="6096000"/>
          </a:xfrm>
        </p:spPr>
        <p:txBody>
          <a:bodyPr>
            <a:normAutofit fontScale="77500" lnSpcReduction="20000"/>
          </a:bodyPr>
          <a:lstStyle/>
          <a:p>
            <a:pPr marL="0" indent="0" algn="ctr">
              <a:buNone/>
            </a:pPr>
            <a:r>
              <a:rPr lang="en-US" b="1" u="sng" dirty="0">
                <a:latin typeface="Century Gothic" pitchFamily="34" charset="0"/>
              </a:rPr>
              <a:t>Artefact 19 - Crocodile Skin Armor and Helmet</a:t>
            </a:r>
          </a:p>
          <a:p>
            <a:pPr marL="0" indent="0" algn="ctr">
              <a:buNone/>
            </a:pPr>
            <a:endParaRPr lang="en-US" b="1" u="sng" dirty="0">
              <a:latin typeface="Century Gothic" pitchFamily="34" charset="0"/>
            </a:endParaRPr>
          </a:p>
          <a:p>
            <a:r>
              <a:rPr lang="en-US" dirty="0">
                <a:latin typeface="Century Gothic" pitchFamily="34" charset="0"/>
              </a:rPr>
              <a:t>In ancient Egypt the crocodile was seen as sacred and divine, and worshipped as a god, so this suit might have been worn by priests of the crocodile sect who by wearing such a garment would take on the spirit of the deity. </a:t>
            </a:r>
          </a:p>
          <a:p>
            <a:r>
              <a:rPr lang="en-US" dirty="0">
                <a:latin typeface="Century Gothic" pitchFamily="34" charset="0"/>
              </a:rPr>
              <a:t>In many parts of Africa the crocodile is seen as a fearsome and invincible creature and so, by wearing crocodile armor and a headpiece like this, a warrior might be transformed in some magical way and take on the attributes of the animal.</a:t>
            </a:r>
          </a:p>
          <a:p>
            <a:r>
              <a:rPr lang="en-US" dirty="0">
                <a:latin typeface="Century Gothic" pitchFamily="34" charset="0"/>
              </a:rPr>
              <a:t>This imposing armor is made from the skin of a crocodile. It is made up of a helmet and cuirass (body armor) and would have been used in military-style ceremonies of the regional crocodile cult. </a:t>
            </a:r>
          </a:p>
          <a:p>
            <a:endParaRPr lang="en-US" dirty="0"/>
          </a:p>
        </p:txBody>
      </p:sp>
    </p:spTree>
    <p:extLst>
      <p:ext uri="{BB962C8B-B14F-4D97-AF65-F5344CB8AC3E}">
        <p14:creationId xmlns:p14="http://schemas.microsoft.com/office/powerpoint/2010/main" val="17588646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7802" t="6420" r="10618" b="7851"/>
          <a:stretch/>
        </p:blipFill>
        <p:spPr bwMode="auto">
          <a:xfrm>
            <a:off x="1447800" y="-1"/>
            <a:ext cx="6324600" cy="6646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5257800" y="6158826"/>
            <a:ext cx="3733800" cy="487362"/>
          </a:xfrm>
        </p:spPr>
        <p:txBody>
          <a:bodyPr/>
          <a:lstStyle/>
          <a:p>
            <a:r>
              <a:rPr lang="en-US" dirty="0"/>
              <a:t>Artefact 20 - Egypt</a:t>
            </a:r>
          </a:p>
        </p:txBody>
      </p:sp>
    </p:spTree>
    <p:extLst>
      <p:ext uri="{BB962C8B-B14F-4D97-AF65-F5344CB8AC3E}">
        <p14:creationId xmlns:p14="http://schemas.microsoft.com/office/powerpoint/2010/main" val="26409071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04800"/>
            <a:ext cx="8610600" cy="6019800"/>
          </a:xfrm>
        </p:spPr>
        <p:txBody>
          <a:bodyPr>
            <a:normAutofit fontScale="85000" lnSpcReduction="20000"/>
          </a:bodyPr>
          <a:lstStyle/>
          <a:p>
            <a:pPr marL="0" indent="0" algn="ctr">
              <a:buNone/>
            </a:pPr>
            <a:r>
              <a:rPr lang="en-US" b="1" u="sng" dirty="0">
                <a:latin typeface="Century Gothic" pitchFamily="34" charset="0"/>
              </a:rPr>
              <a:t>Artefact 20 - Egyptian ‘Pillow’</a:t>
            </a:r>
          </a:p>
          <a:p>
            <a:pPr marL="0" indent="0" algn="ctr">
              <a:buNone/>
            </a:pPr>
            <a:endParaRPr lang="en-US" b="1" u="sng" dirty="0">
              <a:latin typeface="Century Gothic" pitchFamily="34" charset="0"/>
            </a:endParaRPr>
          </a:p>
          <a:p>
            <a:r>
              <a:rPr lang="en-US" dirty="0">
                <a:latin typeface="Century Gothic" pitchFamily="34" charset="0"/>
              </a:rPr>
              <a:t>This folding headrest is modeled on the folding stools that were popular among the wealthy of the time. Egyptians would have used this headrest in much the same way that modern people use soft pillows.</a:t>
            </a:r>
          </a:p>
          <a:p>
            <a:endParaRPr lang="en-US" dirty="0">
              <a:latin typeface="Century Gothic" pitchFamily="34" charset="0"/>
            </a:endParaRPr>
          </a:p>
          <a:p>
            <a:r>
              <a:rPr lang="en-US" dirty="0">
                <a:latin typeface="Century Gothic" pitchFamily="34" charset="0"/>
              </a:rPr>
              <a:t>On this headrest, heads of the god Bes are carved onto the neckpiece. Night was a time when people felt that they were vulnerable to evil forces; demons could cause illness and nightmares, attacking while the unsuspecting person slept. Figures or heads of Bes were sometimes placed on headrests to ward off these chaotic forces.</a:t>
            </a:r>
          </a:p>
          <a:p>
            <a:endParaRPr lang="en-US" dirty="0"/>
          </a:p>
        </p:txBody>
      </p:sp>
    </p:spTree>
    <p:extLst>
      <p:ext uri="{BB962C8B-B14F-4D97-AF65-F5344CB8AC3E}">
        <p14:creationId xmlns:p14="http://schemas.microsoft.com/office/powerpoint/2010/main" val="1126242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Artefact 2 - Mesopotamia</a:t>
            </a: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148" t="28123" r="10469" b="22889"/>
          <a:stretch/>
        </p:blipFill>
        <p:spPr bwMode="auto">
          <a:xfrm>
            <a:off x="228600" y="533400"/>
            <a:ext cx="8745657" cy="526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9863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533400"/>
            <a:ext cx="8610600" cy="5943600"/>
          </a:xfrm>
        </p:spPr>
        <p:txBody>
          <a:bodyPr>
            <a:normAutofit fontScale="47500" lnSpcReduction="20000"/>
          </a:bodyPr>
          <a:lstStyle/>
          <a:p>
            <a:pPr marL="0" indent="0" algn="ctr">
              <a:buNone/>
            </a:pPr>
            <a:r>
              <a:rPr lang="en-US" sz="6000" b="1" u="sng" dirty="0">
                <a:latin typeface="Century Gothic" pitchFamily="34" charset="0"/>
              </a:rPr>
              <a:t>Artefact 2 - the Royal Game of Ur</a:t>
            </a:r>
          </a:p>
          <a:p>
            <a:pPr marL="0" indent="0" algn="ctr">
              <a:buNone/>
            </a:pPr>
            <a:endParaRPr lang="en-US" sz="6000" b="1" u="sng" dirty="0">
              <a:latin typeface="Century Gothic" pitchFamily="34" charset="0"/>
            </a:endParaRPr>
          </a:p>
          <a:p>
            <a:r>
              <a:rPr lang="en-US" sz="6000" dirty="0">
                <a:latin typeface="Century Gothic" pitchFamily="34" charset="0"/>
              </a:rPr>
              <a:t>The board has twenty squares made of shell: Five squares each have flower rosettes, 'eyes', and circled dots. The remaining five squares have various designs of five dots. </a:t>
            </a:r>
          </a:p>
          <a:p>
            <a:r>
              <a:rPr lang="en-US" sz="6000" dirty="0">
                <a:latin typeface="Century Gothic" pitchFamily="34" charset="0"/>
              </a:rPr>
              <a:t>According to references in ancient documents, two players competed to race their pieces from one end of the board to another. Pieces were allowed on to the board at the beginning only with specific throws of the dice. We also know that rosette spaces were lucky.</a:t>
            </a:r>
          </a:p>
          <a:p>
            <a:endParaRPr lang="en-US" dirty="0"/>
          </a:p>
        </p:txBody>
      </p:sp>
    </p:spTree>
    <p:extLst>
      <p:ext uri="{BB962C8B-B14F-4D97-AF65-F5344CB8AC3E}">
        <p14:creationId xmlns:p14="http://schemas.microsoft.com/office/powerpoint/2010/main" val="271778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t="4496" b="4759"/>
          <a:stretch/>
        </p:blipFill>
        <p:spPr bwMode="auto">
          <a:xfrm>
            <a:off x="1143000" y="0"/>
            <a:ext cx="6934200" cy="67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Artefact 3 - Mesopotamia</a:t>
            </a:r>
          </a:p>
        </p:txBody>
      </p:sp>
      <p:sp>
        <p:nvSpPr>
          <p:cNvPr id="3" name="Content Placeholder 2"/>
          <p:cNvSpPr>
            <a:spLocks noGrp="1"/>
          </p:cNvSpPr>
          <p:nvPr>
            <p:ph idx="1"/>
          </p:nvPr>
        </p:nvSpPr>
        <p:spPr/>
        <p:txBody>
          <a:bodyPr/>
          <a:lstStyle/>
          <a:p>
            <a:endParaRPr lang="en-US" dirty="0"/>
          </a:p>
        </p:txBody>
      </p:sp>
      <p:pic>
        <p:nvPicPr>
          <p:cNvPr id="6"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64230" t="-51983" r="22991" b="125793"/>
          <a:stretch/>
        </p:blipFill>
        <p:spPr bwMode="auto">
          <a:xfrm>
            <a:off x="6335888" y="333022"/>
            <a:ext cx="1174044"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9672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943600"/>
          </a:xfrm>
        </p:spPr>
        <p:txBody>
          <a:bodyPr>
            <a:normAutofit/>
          </a:bodyPr>
          <a:lstStyle/>
          <a:p>
            <a:pPr marL="0" indent="0" algn="ctr">
              <a:buNone/>
            </a:pPr>
            <a:r>
              <a:rPr lang="en-US" b="1" u="sng" dirty="0">
                <a:latin typeface="Century Gothic" pitchFamily="34" charset="0"/>
              </a:rPr>
              <a:t>Artefact 3 - Children’s Toy </a:t>
            </a:r>
          </a:p>
          <a:p>
            <a:pPr marL="0" indent="0">
              <a:buNone/>
            </a:pPr>
            <a:endParaRPr lang="en-US" dirty="0">
              <a:latin typeface="Century Gothic" pitchFamily="34" charset="0"/>
            </a:endParaRPr>
          </a:p>
          <a:p>
            <a:r>
              <a:rPr lang="en-US" dirty="0">
                <a:latin typeface="Century Gothic" pitchFamily="34" charset="0"/>
              </a:rPr>
              <a:t>Both action and domestic toys have been found. Some, like today´s toy guns, were miniaturized weapons of the time; these included sling shots, bows and arrows, and boomerangs and throw sticks. </a:t>
            </a:r>
          </a:p>
          <a:p>
            <a:r>
              <a:rPr lang="en-US" dirty="0">
                <a:latin typeface="Century Gothic" pitchFamily="34" charset="0"/>
              </a:rPr>
              <a:t>Other action toys and games included the spinning top, rattles and jump ropes</a:t>
            </a:r>
          </a:p>
        </p:txBody>
      </p:sp>
    </p:spTree>
    <p:extLst>
      <p:ext uri="{BB962C8B-B14F-4D97-AF65-F5344CB8AC3E}">
        <p14:creationId xmlns:p14="http://schemas.microsoft.com/office/powerpoint/2010/main" val="88725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Artefact 4 - Mesopotamia</a:t>
            </a: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832" t="23553" r="6944" b="10481"/>
          <a:stretch/>
        </p:blipFill>
        <p:spPr bwMode="auto">
          <a:xfrm>
            <a:off x="103811" y="990600"/>
            <a:ext cx="894309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43617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2003</TotalTime>
  <Words>2224</Words>
  <Application>Microsoft Macintosh PowerPoint</Application>
  <PresentationFormat>On-screen Show (4:3)</PresentationFormat>
  <Paragraphs>110</Paragraphs>
  <Slides>45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Arial</vt:lpstr>
      <vt:lpstr>Calibri</vt:lpstr>
      <vt:lpstr>Century Gothic</vt:lpstr>
      <vt:lpstr>Cuneiforme</vt:lpstr>
      <vt:lpstr>Fontasia</vt:lpstr>
      <vt:lpstr>Papyrus</vt:lpstr>
      <vt:lpstr>Pegypta</vt:lpstr>
      <vt:lpstr>Samarkan</vt:lpstr>
      <vt:lpstr>Office Theme</vt:lpstr>
      <vt:lpstr>PowerPoint Presentation</vt:lpstr>
      <vt:lpstr>Artefact 1 - Mesopotamia</vt:lpstr>
      <vt:lpstr>PowerPoint Presentation</vt:lpstr>
      <vt:lpstr>PowerPoint Presentation</vt:lpstr>
      <vt:lpstr>Artefact 2 - Mesopotamia</vt:lpstr>
      <vt:lpstr>PowerPoint Presentation</vt:lpstr>
      <vt:lpstr>Artefact 3 - Mesopotamia</vt:lpstr>
      <vt:lpstr>PowerPoint Presentation</vt:lpstr>
      <vt:lpstr>Artefact 4 - Mesopotamia</vt:lpstr>
      <vt:lpstr>PowerPoint Presentation</vt:lpstr>
      <vt:lpstr>Artefact 5 - Mesopotamia</vt:lpstr>
      <vt:lpstr>PowerPoint Presentation</vt:lpstr>
      <vt:lpstr>PowerPoint Presentation</vt:lpstr>
      <vt:lpstr>Artefact 6 - India</vt:lpstr>
      <vt:lpstr>PowerPoint Presentation</vt:lpstr>
      <vt:lpstr>Artefact 7 - India</vt:lpstr>
      <vt:lpstr>PowerPoint Presentation</vt:lpstr>
      <vt:lpstr>Artefact 8 - India</vt:lpstr>
      <vt:lpstr>PowerPoint Presentation</vt:lpstr>
      <vt:lpstr>Artefact 9 - India</vt:lpstr>
      <vt:lpstr>PowerPoint Presentation</vt:lpstr>
      <vt:lpstr>Artefact 10</vt:lpstr>
      <vt:lpstr>PowerPoint Presentation</vt:lpstr>
      <vt:lpstr>PowerPoint Presentation</vt:lpstr>
      <vt:lpstr>(other views)  Artefact 11 - China </vt:lpstr>
      <vt:lpstr>PowerPoint Presentation</vt:lpstr>
      <vt:lpstr>Artefact 12 - China</vt:lpstr>
      <vt:lpstr>PowerPoint Presentation</vt:lpstr>
      <vt:lpstr>Artefact 13 – China</vt:lpstr>
      <vt:lpstr>PowerPoint Presentation</vt:lpstr>
      <vt:lpstr>Artefact 14 - China</vt:lpstr>
      <vt:lpstr>PowerPoint Presentation</vt:lpstr>
      <vt:lpstr>Artefact 15 - China</vt:lpstr>
      <vt:lpstr>PowerPoint Presentation</vt:lpstr>
      <vt:lpstr>PowerPoint Presentation</vt:lpstr>
      <vt:lpstr>Artefact 16 - Egypt</vt:lpstr>
      <vt:lpstr>PowerPoint Presentation</vt:lpstr>
      <vt:lpstr>PowerPoint Presentation</vt:lpstr>
      <vt:lpstr>PowerPoint Presentation</vt:lpstr>
      <vt:lpstr>Artefact 18 - Egypt</vt:lpstr>
      <vt:lpstr>PowerPoint Presentation</vt:lpstr>
      <vt:lpstr>PowerPoint Presentation</vt:lpstr>
      <vt:lpstr>PowerPoint Presentation</vt:lpstr>
      <vt:lpstr>Artefact 20 - Egypt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 Alive:  Ancient Artifacts</dc:title>
  <dc:creator>Carrie Floyd Cagle</dc:creator>
  <cp:lastModifiedBy>BARRIE Lauren [Ridge View Secondary College]</cp:lastModifiedBy>
  <cp:revision>79</cp:revision>
  <dcterms:created xsi:type="dcterms:W3CDTF">2011-08-02T19:41:55Z</dcterms:created>
  <dcterms:modified xsi:type="dcterms:W3CDTF">2023-03-27T03:28:44Z</dcterms:modified>
</cp:coreProperties>
</file>